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20"/>
  </p:notesMasterIdLst>
  <p:sldIdLst>
    <p:sldId id="283" r:id="rId4"/>
    <p:sldId id="257" r:id="rId5"/>
    <p:sldId id="290" r:id="rId6"/>
    <p:sldId id="258" r:id="rId7"/>
    <p:sldId id="264" r:id="rId8"/>
    <p:sldId id="259" r:id="rId9"/>
    <p:sldId id="260" r:id="rId10"/>
    <p:sldId id="294" r:id="rId11"/>
    <p:sldId id="295" r:id="rId12"/>
    <p:sldId id="296" r:id="rId13"/>
    <p:sldId id="297" r:id="rId14"/>
    <p:sldId id="298" r:id="rId15"/>
    <p:sldId id="299" r:id="rId16"/>
    <p:sldId id="300" r:id="rId17"/>
    <p:sldId id="282" r:id="rId18"/>
    <p:sldId id="265" r:id="rId19"/>
  </p:sldIdLst>
  <p:sldSz cx="18288000" cy="10288588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3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6.fntdata"/><Relationship Id="rId39" Type="http://schemas.openxmlformats.org/officeDocument/2006/relationships/tableStyles" Target="tableStyle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11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commentAuthors" Target="commentAuthor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6775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899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19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8681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3899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3720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703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E7EB8D3A-1EE5-699B-5845-3D41E8C48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E43DF2C-4B61-D843-3C35-F569491B0807}"/>
              </a:ext>
            </a:extLst>
          </p:cNvPr>
          <p:cNvSpPr txBox="1">
            <a:spLocks/>
          </p:cNvSpPr>
          <p:nvPr/>
        </p:nvSpPr>
        <p:spPr>
          <a:xfrm>
            <a:off x="3709066" y="5640928"/>
            <a:ext cx="10744199" cy="22717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algn="ctr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0" kern="1200">
                <a:solidFill>
                  <a:srgbClr val="1155C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 Scope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2FBC323-B333-B6D8-3667-F1767867B39A}"/>
              </a:ext>
            </a:extLst>
          </p:cNvPr>
          <p:cNvSpPr/>
          <p:nvPr/>
        </p:nvSpPr>
        <p:spPr bwMode="auto">
          <a:xfrm>
            <a:off x="986971" y="2055085"/>
            <a:ext cx="16314057" cy="130059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Variables declared at the package level (outside of any function) have package scope. These variables are accessible to all functions within the same package.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0C97E63-BDBC-4D8B-9CFC-3C951F284CF4}"/>
              </a:ext>
            </a:extLst>
          </p:cNvPr>
          <p:cNvSpPr/>
          <p:nvPr/>
        </p:nvSpPr>
        <p:spPr bwMode="auto">
          <a:xfrm>
            <a:off x="2654922" y="4310502"/>
            <a:ext cx="12978153" cy="477340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import "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var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globalVar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= 42 //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globalVar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has package scope and is accessible throughout the main package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func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fmt.Println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globalVar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) // Accessing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globalVar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from within the main function.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}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5BC657C-AAAF-9511-EB86-DD5D3AE69954}"/>
              </a:ext>
            </a:extLst>
          </p:cNvPr>
          <p:cNvSpPr/>
          <p:nvPr/>
        </p:nvSpPr>
        <p:spPr bwMode="auto">
          <a:xfrm>
            <a:off x="7884883" y="3853062"/>
            <a:ext cx="2518229" cy="45744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42560365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Parameters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2FBC323-B333-B6D8-3667-F1767867B39A}"/>
              </a:ext>
            </a:extLst>
          </p:cNvPr>
          <p:cNvSpPr/>
          <p:nvPr/>
        </p:nvSpPr>
        <p:spPr bwMode="auto">
          <a:xfrm>
            <a:off x="986971" y="2055085"/>
            <a:ext cx="16314057" cy="1300592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 parameters have scope within the function. They are accessible only within the function where they are defined.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0C97E63-BDBC-4D8B-9CFC-3C951F284CF4}"/>
              </a:ext>
            </a:extLst>
          </p:cNvPr>
          <p:cNvSpPr/>
          <p:nvPr/>
        </p:nvSpPr>
        <p:spPr bwMode="auto">
          <a:xfrm>
            <a:off x="2654922" y="4310503"/>
            <a:ext cx="13325307" cy="309178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func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sayHello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(name string)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fmt.Println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("Hello, " + name) // The 'name' parameter is in the scope of the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sayHello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function.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}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2DBE9A3-474C-D930-6EEA-49F0065BB0F7}"/>
              </a:ext>
            </a:extLst>
          </p:cNvPr>
          <p:cNvSpPr/>
          <p:nvPr/>
        </p:nvSpPr>
        <p:spPr bwMode="auto">
          <a:xfrm>
            <a:off x="7884884" y="3853063"/>
            <a:ext cx="2518229" cy="45744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246871617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Shadowing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2FBC323-B333-B6D8-3667-F1767867B39A}"/>
              </a:ext>
            </a:extLst>
          </p:cNvPr>
          <p:cNvSpPr/>
          <p:nvPr/>
        </p:nvSpPr>
        <p:spPr bwMode="auto">
          <a:xfrm>
            <a:off x="986971" y="2055085"/>
            <a:ext cx="16314057" cy="130059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allows you to declare a new variable with the same name as an outer variable within a narrower scope. In this case, the inner variable "shadows" the outer one within the scope.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0C97E63-BDBC-4D8B-9CFC-3C951F284CF4}"/>
              </a:ext>
            </a:extLst>
          </p:cNvPr>
          <p:cNvSpPr/>
          <p:nvPr/>
        </p:nvSpPr>
        <p:spPr bwMode="auto">
          <a:xfrm>
            <a:off x="2654922" y="3556001"/>
            <a:ext cx="12978153" cy="609599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func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x := 10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if x &gt; 5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    x := 20 // The inner 'x' variable shadows the outer 'x' variable.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   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fmt.Println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(x) // Prints 20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fmt.Println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(x) // Prints 10 (the outer 'x' is still accessible outside the if block)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}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EBA2C86-DBC4-FED2-4E7B-5687F3650117}"/>
              </a:ext>
            </a:extLst>
          </p:cNvPr>
          <p:cNvSpPr/>
          <p:nvPr/>
        </p:nvSpPr>
        <p:spPr bwMode="auto">
          <a:xfrm>
            <a:off x="12355283" y="3556001"/>
            <a:ext cx="2518229" cy="45744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20771730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 Scoping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2FBC323-B333-B6D8-3667-F1767867B39A}"/>
              </a:ext>
            </a:extLst>
          </p:cNvPr>
          <p:cNvSpPr/>
          <p:nvPr/>
        </p:nvSpPr>
        <p:spPr bwMode="auto">
          <a:xfrm>
            <a:off x="986971" y="2534056"/>
            <a:ext cx="16314057" cy="158800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uses lexical scoping, which means that the scope of a variable is determined by where it is declared in the source code, not where it is called or used during runtime. This makes scoping predictable and helps avoid surprises.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93223F2-4E60-8C8E-46A2-3072DB3EEE82}"/>
              </a:ext>
            </a:extLst>
          </p:cNvPr>
          <p:cNvSpPr/>
          <p:nvPr/>
        </p:nvSpPr>
        <p:spPr bwMode="auto">
          <a:xfrm>
            <a:off x="986971" y="6300513"/>
            <a:ext cx="11509829" cy="898573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Lexical scoping in Go is straightforward, and there is no special syntax required.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157B3F2-33BB-AAEA-BCCD-A4EF552ADE81}"/>
              </a:ext>
            </a:extLst>
          </p:cNvPr>
          <p:cNvSpPr/>
          <p:nvPr/>
        </p:nvSpPr>
        <p:spPr bwMode="auto">
          <a:xfrm>
            <a:off x="986971" y="5783636"/>
            <a:ext cx="1462316" cy="51687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</a:t>
            </a:r>
          </a:p>
        </p:txBody>
      </p:sp>
    </p:spTree>
    <p:extLst>
      <p:ext uri="{BB962C8B-B14F-4D97-AF65-F5344CB8AC3E}">
        <p14:creationId xmlns:p14="http://schemas.microsoft.com/office/powerpoint/2010/main" val="17146459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Unexported</a:t>
            </a:r>
            <a:r>
              <a:rPr lang="en-US" dirty="0"/>
              <a:t> and Exported Identifiers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2FBC323-B333-B6D8-3667-F1767867B39A}"/>
              </a:ext>
            </a:extLst>
          </p:cNvPr>
          <p:cNvSpPr/>
          <p:nvPr/>
        </p:nvSpPr>
        <p:spPr bwMode="auto">
          <a:xfrm>
            <a:off x="986971" y="2055084"/>
            <a:ext cx="16314057" cy="171863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Go, the first letter of an identifier determines its visibility outside the package. Identifiers starting with an uppercase letter are exported and can be accessed from other packages. Identifiers starting with a lowercase letter are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unexported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can only be accessed within the same package.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0C97E63-BDBC-4D8B-9CFC-3C951F284CF4}"/>
              </a:ext>
            </a:extLst>
          </p:cNvPr>
          <p:cNvSpPr/>
          <p:nvPr/>
        </p:nvSpPr>
        <p:spPr bwMode="auto">
          <a:xfrm>
            <a:off x="2698465" y="5099612"/>
            <a:ext cx="13325307" cy="309178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package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mypackage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var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ExportedVar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= 42 // Exported, can be accessed from other packages.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var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unexportedVar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= 10 //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Unexported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, can only be accessed within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mypackage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EFC4ADD-DBD9-73E6-E8DB-63B011882BDE}"/>
              </a:ext>
            </a:extLst>
          </p:cNvPr>
          <p:cNvSpPr/>
          <p:nvPr/>
        </p:nvSpPr>
        <p:spPr bwMode="auto">
          <a:xfrm>
            <a:off x="7884884" y="4642172"/>
            <a:ext cx="2518229" cy="45744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23026131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Work with scope in Golang</a:t>
            </a:r>
          </a:p>
          <a:p>
            <a:r>
              <a:rPr lang="en-US" dirty="0"/>
              <a:t>Explore the key aspects of scope</a:t>
            </a:r>
            <a:endParaRPr lang="en-IN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2: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Core Go Concepts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2. Data Types in 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Arrays and Slices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1</a:t>
              </a: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9" y="6205940"/>
            <a:ext cx="6493331" cy="8420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192199" y="638745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4. </a:t>
            </a:r>
            <a:r>
              <a:rPr lang="en-US" sz="2550" dirty="0">
                <a:solidFill>
                  <a:schemeClr val="bg1"/>
                </a:solidFill>
                <a:sym typeface="+mn-ea"/>
              </a:rPr>
              <a:t>Go Maps and Functions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1.</a:t>
            </a:r>
            <a:r>
              <a:rPr lang="en-US" sz="2550" b="1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US" sz="2550" b="1" dirty="0">
                <a:solidFill>
                  <a:schemeClr val="bg1"/>
                </a:solidFill>
              </a:rPr>
              <a:t>Go Scope</a:t>
            </a:r>
            <a:endParaRPr lang="en-US" sz="2550" b="1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Scope of Variables</a:t>
            </a:r>
          </a:p>
          <a:p>
            <a:r>
              <a:rPr lang="en-US" dirty="0"/>
              <a:t>Scope Key Aspects</a:t>
            </a:r>
          </a:p>
          <a:p>
            <a:pPr lvl="1"/>
            <a:r>
              <a:rPr lang="en-US" dirty="0"/>
              <a:t>Block Scope</a:t>
            </a:r>
          </a:p>
          <a:p>
            <a:pPr lvl="1"/>
            <a:r>
              <a:rPr lang="en-US" dirty="0"/>
              <a:t>Package Scope</a:t>
            </a:r>
          </a:p>
          <a:p>
            <a:pPr lvl="1"/>
            <a:r>
              <a:rPr lang="en-US" dirty="0"/>
              <a:t>Function Parameter</a:t>
            </a:r>
          </a:p>
          <a:p>
            <a:pPr lvl="1"/>
            <a:r>
              <a:rPr lang="en-US" dirty="0"/>
              <a:t>Shadowing</a:t>
            </a:r>
          </a:p>
          <a:p>
            <a:pPr lvl="1"/>
            <a:r>
              <a:rPr lang="en-US" dirty="0"/>
              <a:t>Lexical Scoping</a:t>
            </a:r>
          </a:p>
          <a:p>
            <a:pPr lvl="1"/>
            <a:r>
              <a:rPr lang="en-US" dirty="0" err="1"/>
              <a:t>Unexported</a:t>
            </a:r>
            <a:r>
              <a:rPr lang="en-US" dirty="0"/>
              <a:t> and Exported Identifiers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Describe the use of scope in Go</a:t>
            </a:r>
          </a:p>
          <a:p>
            <a:r>
              <a:rPr lang="en-US" dirty="0"/>
              <a:t>Understand key aspects of scope in Go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Introduction to Scope of Variables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 of Variables</a:t>
            </a:r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607218" y="2424440"/>
            <a:ext cx="13152325" cy="543970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Scope of a variable can be defined as a part of the program where a particular variable is accessible.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also refers to the visibility and accessibility of variables and identifiers within a program.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has a simple and straightforward scoping mechanism.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Go, all identifiers are lexically scoped, that is, scope of a variable can be determined at compile time.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has a relatively simple and predictable scoping mechanism that helps keep code organized and prevents naming conflicts.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 Key Aspects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2923437" y="2240894"/>
            <a:ext cx="12441123" cy="666307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key aspects of scope in Go are: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2E47DF7-38DB-002F-A141-EB9AF49264DB}"/>
              </a:ext>
            </a:extLst>
          </p:cNvPr>
          <p:cNvSpPr/>
          <p:nvPr/>
        </p:nvSpPr>
        <p:spPr bwMode="auto">
          <a:xfrm>
            <a:off x="941047" y="3715416"/>
            <a:ext cx="12978153" cy="477340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 Scope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Package Scope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 Parameter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Shadowing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Lexical Scoping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Unexported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exported Identifiers</a:t>
            </a:r>
          </a:p>
        </p:txBody>
      </p:sp>
    </p:spTree>
    <p:extLst>
      <p:ext uri="{BB962C8B-B14F-4D97-AF65-F5344CB8AC3E}">
        <p14:creationId xmlns:p14="http://schemas.microsoft.com/office/powerpoint/2010/main" val="26680155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 Scope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2FBC323-B333-B6D8-3667-F1767867B39A}"/>
              </a:ext>
            </a:extLst>
          </p:cNvPr>
          <p:cNvSpPr/>
          <p:nvPr/>
        </p:nvSpPr>
        <p:spPr bwMode="auto">
          <a:xfrm>
            <a:off x="986971" y="2055085"/>
            <a:ext cx="16314057" cy="13005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uses block scope, which means that the scope of a variable is limited to the block in which it is declared. A block is typically a pair of curly braces {} and can include functions, loops, if statements, and other compound statements.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0C97E63-BDBC-4D8B-9CFC-3C951F284CF4}"/>
              </a:ext>
            </a:extLst>
          </p:cNvPr>
          <p:cNvSpPr/>
          <p:nvPr/>
        </p:nvSpPr>
        <p:spPr bwMode="auto">
          <a:xfrm>
            <a:off x="2654922" y="4310502"/>
            <a:ext cx="12978153" cy="477340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func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x := 10 // Variable x is in the scope of the main function.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if x &gt; 5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    y := 20 // Variable y is in the scope of the if block.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} // y is no longer accessible here.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} // x goes out of scope when the main function ends.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5C36843-4763-9D35-F8CA-B880B65E1DA9}"/>
              </a:ext>
            </a:extLst>
          </p:cNvPr>
          <p:cNvSpPr/>
          <p:nvPr/>
        </p:nvSpPr>
        <p:spPr bwMode="auto">
          <a:xfrm>
            <a:off x="7884883" y="3853062"/>
            <a:ext cx="2518229" cy="45744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13269909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548</TotalTime>
  <Words>739</Words>
  <Application>Microsoft Office PowerPoint</Application>
  <PresentationFormat>Custom</PresentationFormat>
  <Paragraphs>95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Calibri</vt:lpstr>
      <vt:lpstr>Roboto</vt:lpstr>
      <vt:lpstr>Consolas</vt:lpstr>
      <vt:lpstr>Arial</vt:lpstr>
      <vt:lpstr>Calibri Light</vt:lpstr>
      <vt:lpstr>Office Theme</vt:lpstr>
      <vt:lpstr>Custom Design</vt:lpstr>
      <vt:lpstr>1_Custom Design</vt:lpstr>
      <vt:lpstr>PowerPoint Presentation</vt:lpstr>
      <vt:lpstr>PowerPoint Presentation</vt:lpstr>
      <vt:lpstr>PowerPoint Presentation</vt:lpstr>
      <vt:lpstr>Topics</vt:lpstr>
      <vt:lpstr>Learning Objectives</vt:lpstr>
      <vt:lpstr>Introduction to Scope of Variables</vt:lpstr>
      <vt:lpstr>Scope of Variables</vt:lpstr>
      <vt:lpstr>Scope Key Aspects</vt:lpstr>
      <vt:lpstr>Block Scope</vt:lpstr>
      <vt:lpstr>Package Scope</vt:lpstr>
      <vt:lpstr>Function Parameters</vt:lpstr>
      <vt:lpstr>Shadowing</vt:lpstr>
      <vt:lpstr>Lexical Scoping</vt:lpstr>
      <vt:lpstr>Unexported and Exported Identifiers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61</cp:revision>
  <dcterms:created xsi:type="dcterms:W3CDTF">2023-08-03T08:03:00Z</dcterms:created>
  <dcterms:modified xsi:type="dcterms:W3CDTF">2023-10-25T17:40:59Z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